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sldIdLst>
    <p:sldId id="256" r:id="rId2"/>
    <p:sldId id="257" r:id="rId3"/>
    <p:sldId id="25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297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ACF"/>
    <a:srgbClr val="FFDB69"/>
    <a:srgbClr val="FFE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806" autoAdjust="0"/>
    <p:restoredTop sz="94671" autoAdjust="0"/>
  </p:normalViewPr>
  <p:slideViewPr>
    <p:cSldViewPr>
      <p:cViewPr>
        <p:scale>
          <a:sx n="100" d="100"/>
          <a:sy n="100" d="100"/>
        </p:scale>
        <p:origin x="-4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6FCF-8F26-4B06-92E0-94D14588BFB6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32C1D-08E8-43A0-8248-F1C4D4CDB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32C1D-08E8-43A0-8248-F1C4D4CDB2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32C1D-08E8-43A0-8248-F1C4D4CDB2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32C1D-08E8-43A0-8248-F1C4D4CDB2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DF6602-7721-4880-B9F8-781C8BBC8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E9FF-537C-48BB-8C2E-5DBA609CCBF2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EC17-ABAB-4441-94BD-A3B4066FE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" y="0"/>
            <a:ext cx="9137667" cy="6858000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0"/>
            <a:ext cx="1066800" cy="10097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990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   Welcome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464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Developing Technologies for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Smart Cities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3" name="Picture 22" descr="ic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0" y="4434978"/>
            <a:ext cx="4951739" cy="1007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9800" y="3505200"/>
            <a:ext cx="3124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By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Pradeep</a:t>
            </a:r>
            <a:r>
              <a:rPr lang="en-US" sz="2800" b="1" dirty="0" smtClean="0">
                <a:solidFill>
                  <a:schemeClr val="bg1"/>
                </a:solidFill>
              </a:rPr>
              <a:t> Kothari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26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projects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4818" name="Picture 2" descr="D:\projects InHouse\Smart City lecture\FSM header.jpg"/>
          <p:cNvPicPr>
            <a:picLocks noChangeAspect="1" noChangeArrowheads="1"/>
          </p:cNvPicPr>
          <p:nvPr/>
        </p:nvPicPr>
        <p:blipFill>
          <a:blip r:embed="rId6"/>
          <a:srcRect l="8759" r="12409" b="25879"/>
          <a:stretch>
            <a:fillRect/>
          </a:stretch>
        </p:blipFill>
        <p:spPr bwMode="auto">
          <a:xfrm>
            <a:off x="914400" y="685800"/>
            <a:ext cx="8229600" cy="762000"/>
          </a:xfrm>
          <a:prstGeom prst="rect">
            <a:avLst/>
          </a:prstGeom>
          <a:noFill/>
        </p:spPr>
      </p:pic>
      <p:pic>
        <p:nvPicPr>
          <p:cNvPr id="34819" name="Picture 3" descr="D:\projects InHouse\Smart City lecture\FSM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447800"/>
            <a:ext cx="4470400" cy="3352800"/>
          </a:xfrm>
          <a:prstGeom prst="rect">
            <a:avLst/>
          </a:prstGeom>
          <a:noFill/>
        </p:spPr>
      </p:pic>
      <p:pic>
        <p:nvPicPr>
          <p:cNvPr id="1026" name="Picture 2" descr="D:\projects InHouse\Smart City lecture\FSM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447800"/>
            <a:ext cx="3733800" cy="3332119"/>
          </a:xfrm>
          <a:prstGeom prst="rect">
            <a:avLst/>
          </a:prstGeom>
          <a:noFill/>
        </p:spPr>
      </p:pic>
      <p:pic>
        <p:nvPicPr>
          <p:cNvPr id="1027" name="Picture 3" descr="D:\projects InHouse\Smart City lecture\FSM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8224" y="4724400"/>
            <a:ext cx="4295776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 Projects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6866" name="Picture 2" descr="D:\projects InHouse\Smart City lecture\SecurityCam1.jpg"/>
          <p:cNvPicPr>
            <a:picLocks noChangeAspect="1" noChangeArrowheads="1"/>
          </p:cNvPicPr>
          <p:nvPr/>
        </p:nvPicPr>
        <p:blipFill>
          <a:blip r:embed="rId6"/>
          <a:srcRect l="5152" r="1380"/>
          <a:stretch>
            <a:fillRect/>
          </a:stretch>
        </p:blipFill>
        <p:spPr bwMode="auto">
          <a:xfrm>
            <a:off x="0" y="1143000"/>
            <a:ext cx="9677400" cy="4924425"/>
          </a:xfrm>
          <a:prstGeom prst="rect">
            <a:avLst/>
          </a:prstGeom>
          <a:noFill/>
        </p:spPr>
      </p:pic>
      <p:pic>
        <p:nvPicPr>
          <p:cNvPr id="36867" name="Picture 3" descr="D:\projects InHouse\Smart City lecture\SecurityCam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828800"/>
            <a:ext cx="3124200" cy="4733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 Projects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7890" name="Picture 2" descr="D:\projects InHouse\Smart City lecture\IotaTTENDEN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52400"/>
            <a:ext cx="6753225" cy="5772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D:\projects InHouse\Smart City lecture\Flui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57600"/>
            <a:ext cx="4724399" cy="2899224"/>
          </a:xfrm>
          <a:prstGeom prst="rect">
            <a:avLst/>
          </a:prstGeom>
          <a:noFill/>
        </p:spPr>
      </p:pic>
      <p:pic>
        <p:nvPicPr>
          <p:cNvPr id="38918" name="Picture 6" descr="D:\projects InHouse\Smart City lecture\Fluid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3857625" cy="2343150"/>
          </a:xfrm>
          <a:prstGeom prst="rect">
            <a:avLst/>
          </a:prstGeom>
          <a:noFill/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 Projects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8914" name="Picture 2" descr="D:\projects InHouse\Smart City lecture\Fluid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0"/>
            <a:ext cx="6515100" cy="923925"/>
          </a:xfrm>
          <a:prstGeom prst="rect">
            <a:avLst/>
          </a:prstGeom>
          <a:noFill/>
        </p:spPr>
      </p:pic>
      <p:pic>
        <p:nvPicPr>
          <p:cNvPr id="38915" name="Picture 3" descr="D:\projects InHouse\Smart City lecture\Fluid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762000"/>
            <a:ext cx="5378712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 Projects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8914" name="Picture 2" descr="D:\projects InHouse\Smart City lecture\Flui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0"/>
            <a:ext cx="6515100" cy="923925"/>
          </a:xfrm>
          <a:prstGeom prst="rect">
            <a:avLst/>
          </a:prstGeom>
          <a:noFill/>
        </p:spPr>
      </p:pic>
      <p:pic>
        <p:nvPicPr>
          <p:cNvPr id="39938" name="Picture 2" descr="D:\projects InHouse\Smart City lecture\Fluid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990600"/>
            <a:ext cx="5334000" cy="4752975"/>
          </a:xfrm>
          <a:prstGeom prst="rect">
            <a:avLst/>
          </a:prstGeom>
          <a:noFill/>
        </p:spPr>
      </p:pic>
      <p:pic>
        <p:nvPicPr>
          <p:cNvPr id="39939" name="Picture 3" descr="D:\projects InHouse\Smart City lecture\Fluid 5.jpg"/>
          <p:cNvPicPr>
            <a:picLocks noChangeAspect="1" noChangeArrowheads="1"/>
          </p:cNvPicPr>
          <p:nvPr/>
        </p:nvPicPr>
        <p:blipFill>
          <a:blip r:embed="rId8"/>
          <a:srcRect r="26644" b="-1643"/>
          <a:stretch>
            <a:fillRect/>
          </a:stretch>
        </p:blipFill>
        <p:spPr bwMode="auto">
          <a:xfrm>
            <a:off x="4724400" y="13716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 Projects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40962" name="Picture 2" descr="D:\projects InHouse\Smart City lecture\ioTLawn.jpg"/>
          <p:cNvPicPr>
            <a:picLocks noChangeAspect="1" noChangeArrowheads="1"/>
          </p:cNvPicPr>
          <p:nvPr/>
        </p:nvPicPr>
        <p:blipFill>
          <a:blip r:embed="rId6"/>
          <a:srcRect r="14717" b="5502"/>
          <a:stretch>
            <a:fillRect/>
          </a:stretch>
        </p:blipFill>
        <p:spPr bwMode="auto">
          <a:xfrm>
            <a:off x="304800" y="762000"/>
            <a:ext cx="8610600" cy="5562600"/>
          </a:xfrm>
          <a:prstGeom prst="rect">
            <a:avLst/>
          </a:prstGeom>
          <a:noFill/>
        </p:spPr>
      </p:pic>
      <p:pic>
        <p:nvPicPr>
          <p:cNvPr id="40964" name="Picture 4" descr="D:\projects InHouse\Smart City lecture\Lawn2.jpg"/>
          <p:cNvPicPr>
            <a:picLocks noChangeAspect="1" noChangeArrowheads="1"/>
          </p:cNvPicPr>
          <p:nvPr/>
        </p:nvPicPr>
        <p:blipFill>
          <a:blip r:embed="rId7"/>
          <a:srcRect l="4748" r="14540" b="7124"/>
          <a:stretch>
            <a:fillRect/>
          </a:stretch>
        </p:blipFill>
        <p:spPr bwMode="auto">
          <a:xfrm>
            <a:off x="6553200" y="2971800"/>
            <a:ext cx="2590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D:\projects InHouse\Smart City lecture\Gre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4825"/>
            <a:ext cx="3581400" cy="2543175"/>
          </a:xfrm>
          <a:prstGeom prst="rect">
            <a:avLst/>
          </a:prstGeom>
          <a:noFill/>
        </p:spPr>
      </p:pic>
      <p:pic>
        <p:nvPicPr>
          <p:cNvPr id="41988" name="Picture 4" descr="D:\projects InHouse\Smart City lecture\Clima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7915275" cy="4324350"/>
          </a:xfrm>
          <a:prstGeom prst="rect">
            <a:avLst/>
          </a:prstGeom>
          <a:noFill/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30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Sample  Projects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41986" name="Picture 2" descr="D:\projects InHouse\Smart City lecture\Climate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381000"/>
            <a:ext cx="5095875" cy="809625"/>
          </a:xfrm>
          <a:prstGeom prst="rect">
            <a:avLst/>
          </a:prstGeom>
          <a:noFill/>
        </p:spPr>
      </p:pic>
      <p:pic>
        <p:nvPicPr>
          <p:cNvPr id="41987" name="Picture 3" descr="D:\projects InHouse\Smart City lecture\Climate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2133600"/>
            <a:ext cx="6429375" cy="5076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Sample Projects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5842" name="Picture 2" descr="D:\projects InHouse\Smart City lecture\IoTrap.jpg"/>
          <p:cNvPicPr>
            <a:picLocks noChangeAspect="1" noChangeArrowheads="1"/>
          </p:cNvPicPr>
          <p:nvPr/>
        </p:nvPicPr>
        <p:blipFill>
          <a:blip r:embed="rId6"/>
          <a:srcRect r="9143" b="1250"/>
          <a:stretch>
            <a:fillRect/>
          </a:stretch>
        </p:blipFill>
        <p:spPr bwMode="auto">
          <a:xfrm>
            <a:off x="381000" y="228600"/>
            <a:ext cx="8458199" cy="601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180232" name="Picture 8" descr="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48"/>
              <a:ext cx="1056" cy="444"/>
            </a:xfrm>
            <a:prstGeom prst="rect">
              <a:avLst/>
            </a:prstGeom>
            <a:noFill/>
          </p:spPr>
        </p:pic>
        <p:pic>
          <p:nvPicPr>
            <p:cNvPr id="180233" name="Picture 9" descr="red clot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0"/>
              <a:ext cx="4368" cy="672"/>
            </a:xfrm>
            <a:prstGeom prst="rect">
              <a:avLst/>
            </a:prstGeom>
            <a:noFill/>
          </p:spPr>
        </p:pic>
        <p:pic>
          <p:nvPicPr>
            <p:cNvPr id="180234" name="Picture 10" descr="grybar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24"/>
              <a:ext cx="5760" cy="96"/>
            </a:xfrm>
            <a:prstGeom prst="rect">
              <a:avLst/>
            </a:prstGeom>
            <a:noFill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6553200"/>
            <a:ext cx="9144000" cy="309563"/>
            <a:chOff x="0" y="4125"/>
            <a:chExt cx="5760" cy="195"/>
          </a:xfrm>
        </p:grpSpPr>
        <p:pic>
          <p:nvPicPr>
            <p:cNvPr id="180236" name="Picture 12" descr="red cloth2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180237" name="Picture 13" descr="grybar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762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2" name="Picture 11" descr="logostri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3705"/>
            <a:ext cx="9143995" cy="1154639"/>
          </a:xfrm>
          <a:prstGeom prst="rect">
            <a:avLst/>
          </a:prstGeom>
        </p:spPr>
      </p:pic>
      <p:pic>
        <p:nvPicPr>
          <p:cNvPr id="13" name="Picture 12" descr="fo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53200"/>
            <a:ext cx="9144000" cy="3231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8338" y="6553200"/>
            <a:ext cx="8450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16" descr="contac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43000"/>
            <a:ext cx="9144000" cy="54101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4419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opperplate Gothic Bold" pitchFamily="34" charset="0"/>
              </a:rPr>
              <a:t>Thank you!</a:t>
            </a:r>
            <a:endParaRPr lang="en-US" sz="2400" b="1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228600"/>
            <a:ext cx="3352800" cy="222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685800" y="2667000"/>
            <a:ext cx="8001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Why :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Current technologies are expensive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ahoma" pitchFamily="34" charset="0"/>
                <a:sym typeface="Wingdings" pitchFamily="2" charset="2"/>
              </a:rPr>
              <a:t>e.g. 500 </a:t>
            </a:r>
            <a:r>
              <a:rPr lang="en-US" sz="2000" dirty="0" err="1" smtClean="0">
                <a:latin typeface="Tahoma" pitchFamily="34" charset="0"/>
                <a:sym typeface="Wingdings" pitchFamily="2" charset="2"/>
              </a:rPr>
              <a:t>Crore</a:t>
            </a:r>
            <a:r>
              <a:rPr lang="en-US" sz="2000" dirty="0" smtClean="0">
                <a:latin typeface="Tahoma" pitchFamily="34" charset="0"/>
                <a:sym typeface="Wingdings" pitchFamily="2" charset="2"/>
              </a:rPr>
              <a:t>  for a 15 Km road.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Not built for Indian culture and environment.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Can’t be used  in smaller cities and towns.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Huge </a:t>
            </a:r>
            <a:r>
              <a:rPr lang="en-US" sz="2800" dirty="0" err="1" smtClean="0">
                <a:latin typeface="Tahoma" pitchFamily="34" charset="0"/>
                <a:sym typeface="Wingdings" pitchFamily="2" charset="2"/>
              </a:rPr>
              <a:t>Capex</a:t>
            </a: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ROI  </a:t>
            </a: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5240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Do we need  to develop technology for  Smart cities?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905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all hear the term "Smart Cities" .. What are they and How we can contribute to building Smart Cities?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216071" name="Picture 7" descr="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48"/>
              <a:ext cx="1056" cy="444"/>
            </a:xfrm>
            <a:prstGeom prst="rect">
              <a:avLst/>
            </a:prstGeom>
            <a:noFill/>
          </p:spPr>
        </p:pic>
        <p:pic>
          <p:nvPicPr>
            <p:cNvPr id="216072" name="Picture 8" descr="red clot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2" y="0"/>
              <a:ext cx="4368" cy="672"/>
            </a:xfrm>
            <a:prstGeom prst="rect">
              <a:avLst/>
            </a:prstGeom>
            <a:noFill/>
          </p:spPr>
        </p:pic>
        <p:pic>
          <p:nvPicPr>
            <p:cNvPr id="216073" name="Picture 9" descr="gryba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24"/>
              <a:ext cx="5760" cy="96"/>
            </a:xfrm>
            <a:prstGeom prst="rect">
              <a:avLst/>
            </a:prstGeom>
            <a:noFill/>
          </p:spPr>
        </p:pic>
      </p:grp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3733800" y="228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opperplate Gothic Light" pitchFamily="34" charset="0"/>
              </a:rPr>
              <a:t>What is Google?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6091" name="Picture 27" descr="red cloth2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6092" name="Picture 28" descr="gryba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05"/>
            <a:ext cx="9144000" cy="1154639"/>
          </a:xfrm>
          <a:prstGeom prst="rect">
            <a:avLst/>
          </a:prstGeom>
        </p:spPr>
      </p:pic>
      <p:pic>
        <p:nvPicPr>
          <p:cNvPr id="18" name="Picture 17" descr="foo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34823"/>
            <a:ext cx="9143999" cy="3231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09036" y="1"/>
            <a:ext cx="5534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   How do we get involved  or develop technologies for smart cites?</a:t>
            </a:r>
            <a:endParaRPr lang="en-US" sz="24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418" y="6553200"/>
            <a:ext cx="8658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7" descr="C:\WINDOWS\Desktop\WMT ppt\pyramid.gif"/>
          <p:cNvPicPr>
            <a:picLocks noChangeAspect="1" noChangeArrowheads="1"/>
          </p:cNvPicPr>
          <p:nvPr/>
        </p:nvPicPr>
        <p:blipFill>
          <a:blip r:embed="rId9"/>
          <a:srcRect b="1906"/>
          <a:stretch>
            <a:fillRect/>
          </a:stretch>
        </p:blipFill>
        <p:spPr bwMode="auto">
          <a:xfrm>
            <a:off x="304800" y="1447800"/>
            <a:ext cx="4785102" cy="43434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181600" y="1600200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Start Small.</a:t>
            </a:r>
          </a:p>
          <a:p>
            <a:endParaRPr lang="en-US" sz="2400" dirty="0" smtClean="0"/>
          </a:p>
          <a:p>
            <a:pPr indent="-182880">
              <a:buFont typeface="Arial" pitchFamily="34" charset="0"/>
              <a:buChar char="•"/>
            </a:pPr>
            <a:r>
              <a:rPr lang="en-US" sz="2400" dirty="0" smtClean="0"/>
              <a:t> Look around us, can  we   optimize, make our campus more efficient ?</a:t>
            </a:r>
          </a:p>
          <a:p>
            <a:pPr indent="-182880">
              <a:buFont typeface="Arial" pitchFamily="34" charset="0"/>
              <a:buChar char="•"/>
            </a:pPr>
            <a:endParaRPr lang="en-US" sz="2400" dirty="0" smtClean="0"/>
          </a:p>
          <a:p>
            <a:pPr indent="-182880">
              <a:buFont typeface="Arial" pitchFamily="34" charset="0"/>
              <a:buChar char="•"/>
            </a:pPr>
            <a:r>
              <a:rPr lang="en-US" sz="2400" dirty="0" smtClean="0"/>
              <a:t> Can  we  save  energy? Water ?  Environment?</a:t>
            </a:r>
          </a:p>
          <a:p>
            <a:pPr indent="-182880"/>
            <a:endParaRPr lang="en-US" sz="2400" dirty="0" smtClean="0"/>
          </a:p>
          <a:p>
            <a:pPr indent="-182880">
              <a:buFont typeface="Arial" pitchFamily="34" charset="0"/>
              <a:buChar char="•"/>
            </a:pPr>
            <a:r>
              <a:rPr lang="en-US" sz="2400" dirty="0" smtClean="0"/>
              <a:t> Can  we  make our processes  more  efficient    ( and save in the process?)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7" grpId="0"/>
      <p:bldP spid="216093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pic>
          <p:nvPicPr>
            <p:cNvPr id="216071" name="Picture 7" descr="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48"/>
              <a:ext cx="1056" cy="444"/>
            </a:xfrm>
            <a:prstGeom prst="rect">
              <a:avLst/>
            </a:prstGeom>
            <a:noFill/>
          </p:spPr>
        </p:pic>
        <p:pic>
          <p:nvPicPr>
            <p:cNvPr id="216072" name="Picture 8" descr="red clot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2" y="0"/>
              <a:ext cx="4368" cy="672"/>
            </a:xfrm>
            <a:prstGeom prst="rect">
              <a:avLst/>
            </a:prstGeom>
            <a:noFill/>
          </p:spPr>
        </p:pic>
        <p:pic>
          <p:nvPicPr>
            <p:cNvPr id="216073" name="Picture 9" descr="gryba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24"/>
              <a:ext cx="5760" cy="96"/>
            </a:xfrm>
            <a:prstGeom prst="rect">
              <a:avLst/>
            </a:prstGeom>
            <a:noFill/>
          </p:spPr>
        </p:pic>
      </p:grp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3733800" y="228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opperplate Gothic Light" pitchFamily="34" charset="0"/>
              </a:rPr>
              <a:t>What is Google?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6091" name="Picture 27" descr="red cloth2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6092" name="Picture 28" descr="grybar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05"/>
            <a:ext cx="9144000" cy="1154639"/>
          </a:xfrm>
          <a:prstGeom prst="rect">
            <a:avLst/>
          </a:prstGeom>
        </p:spPr>
      </p:pic>
      <p:pic>
        <p:nvPicPr>
          <p:cNvPr id="18" name="Picture 17" descr="foo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34823"/>
            <a:ext cx="9143999" cy="3231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09036" y="1"/>
            <a:ext cx="5534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Black" pitchFamily="34" charset="0"/>
              </a:rPr>
              <a:t>Cosiderations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 when developing Technology </a:t>
            </a:r>
            <a:endParaRPr lang="en-US" sz="24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418" y="6553200"/>
            <a:ext cx="8658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1752600"/>
            <a:ext cx="472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Factors  to consider when  developing a new  technology  or solution.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Cost Involved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Gain from the development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ROI : Cost  Vs. Savings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Detailed Thought Process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Integration with existing systems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Standardized protocols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Safety Features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Manual Override for emergencies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Data Security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Idiot proof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/>
          <a:srcRect b="13333"/>
          <a:stretch>
            <a:fillRect/>
          </a:stretch>
        </p:blipFill>
        <p:spPr bwMode="auto">
          <a:xfrm>
            <a:off x="6496050" y="4267200"/>
            <a:ext cx="2647950" cy="230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6096000" y="1219200"/>
            <a:ext cx="28956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Stakeholder Expectations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Customers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Employees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	Owners</a:t>
            </a:r>
            <a:endParaRPr lang="en-US" b="1" dirty="0" smtClean="0">
              <a:solidFill>
                <a:srgbClr val="8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WOTS-up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W</a:t>
            </a: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eaknesses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O</a:t>
            </a: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pportunities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Th</a:t>
            </a: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reats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S</a:t>
            </a:r>
            <a:r>
              <a:rPr lang="en-US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trengths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Trends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Times New Roman" pitchFamily="18" charset="0"/>
              </a:rPr>
              <a:t>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7" grpId="0"/>
      <p:bldP spid="21609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685800" y="2057400"/>
            <a:ext cx="457200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Select an  area of interest :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Smart Home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Smart Office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Smart Campus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Energy Usage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Traffic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Water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Air Quality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Safety and security</a:t>
            </a:r>
          </a:p>
          <a:p>
            <a:pPr algn="just"/>
            <a:endParaRPr lang="en-US" sz="2800" dirty="0" smtClean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Areas  that can be worked  on 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2438400"/>
            <a:ext cx="373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Asset Tracking / GPS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Services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E-governance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Parking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Green Buildings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Agriculture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Industries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8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8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8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8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8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8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8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8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 build="allAtOnce"/>
      <p:bldP spid="21813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685800" y="2057400"/>
            <a:ext cx="4343400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Smart Street Lights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1. Dawn / Dusk Sensor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2. Proximity ( PIR ) sensor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3. Half Power Time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4. Alternate or 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5. 1 in 4  time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6. </a:t>
            </a:r>
            <a:r>
              <a:rPr lang="en-US" sz="2800" dirty="0" err="1" smtClean="0">
                <a:latin typeface="Tahoma" pitchFamily="34" charset="0"/>
                <a:sym typeface="Wingdings" pitchFamily="2" charset="2"/>
              </a:rPr>
              <a:t>Wifi</a:t>
            </a: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Connected</a:t>
            </a:r>
          </a:p>
          <a:p>
            <a:pPr algn="just"/>
            <a:r>
              <a:rPr lang="en-US" sz="2800" dirty="0" smtClean="0">
                <a:latin typeface="Tahoma" pitchFamily="34" charset="0"/>
                <a:sym typeface="Wingdings" pitchFamily="2" charset="2"/>
              </a:rPr>
              <a:t>7. Master Controller</a:t>
            </a: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Examples 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2438400"/>
            <a:ext cx="3505200" cy="3108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Vertical </a:t>
            </a:r>
            <a:r>
              <a:rPr lang="en-US" sz="2800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Garden</a:t>
            </a:r>
            <a:endParaRPr lang="en-US" sz="2800" dirty="0" smtClean="0">
              <a:latin typeface="Tahoma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Hydroponics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Temperature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Moisture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Automated controls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sym typeface="Wingdings" pitchFamily="2" charset="2"/>
              </a:rPr>
              <a:t> Crop Intelligence</a:t>
            </a:r>
          </a:p>
          <a:p>
            <a:pPr algn="just"/>
            <a:endParaRPr lang="en-US" sz="2800" dirty="0" smtClean="0">
              <a:latin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685800" y="1600200"/>
            <a:ext cx="4572000" cy="4801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Particle - Photon : $ 19 </a:t>
            </a:r>
          </a:p>
          <a:p>
            <a:pPr algn="just"/>
            <a:r>
              <a:rPr lang="en-US" dirty="0" smtClean="0">
                <a:latin typeface="Tahoma" pitchFamily="34" charset="0"/>
                <a:sym typeface="Wingdings" pitchFamily="2" charset="2"/>
              </a:rPr>
              <a:t>Tiny Wi-Fi development kit RF, USB for creating connected projects and (</a:t>
            </a:r>
            <a:r>
              <a:rPr lang="en-US" dirty="0" err="1" smtClean="0">
                <a:latin typeface="Tahoma" pitchFamily="34" charset="0"/>
                <a:sym typeface="Wingdings" pitchFamily="2" charset="2"/>
              </a:rPr>
              <a:t>IoT</a:t>
            </a:r>
            <a:r>
              <a:rPr lang="en-US" dirty="0" smtClean="0">
                <a:latin typeface="Tahoma" pitchFamily="34" charset="0"/>
                <a:sym typeface="Wingdings" pitchFamily="2" charset="2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Arduino</a:t>
            </a: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$19</a:t>
            </a:r>
          </a:p>
          <a:p>
            <a:pPr algn="just"/>
            <a:r>
              <a:rPr lang="en-US" dirty="0" smtClean="0">
                <a:latin typeface="Tahoma" pitchFamily="34" charset="0"/>
                <a:sym typeface="Wingdings" pitchFamily="2" charset="2"/>
              </a:rPr>
              <a:t> Integrated single-</a:t>
            </a:r>
            <a:r>
              <a:rPr lang="en-US" dirty="0" err="1" smtClean="0">
                <a:latin typeface="Tahoma" pitchFamily="34" charset="0"/>
                <a:sym typeface="Wingdings" pitchFamily="2" charset="2"/>
              </a:rPr>
              <a:t>chipfor</a:t>
            </a:r>
            <a:r>
              <a:rPr lang="en-US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Tahoma" pitchFamily="34" charset="0"/>
                <a:sym typeface="Wingdings" pitchFamily="2" charset="2"/>
              </a:rPr>
              <a:t>IoT</a:t>
            </a:r>
            <a:r>
              <a:rPr lang="en-US" dirty="0" smtClean="0">
                <a:latin typeface="Tahoma" pitchFamily="34" charset="0"/>
                <a:sym typeface="Wingdings" pitchFamily="2" charset="2"/>
              </a:rPr>
              <a:t>  ARM  MCU, Wi-Fi 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LinkIt</a:t>
            </a: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One $59 </a:t>
            </a:r>
          </a:p>
          <a:p>
            <a:pPr algn="just"/>
            <a:r>
              <a:rPr lang="en-US" dirty="0" smtClean="0">
                <a:latin typeface="Tahoma" pitchFamily="34" charset="0"/>
                <a:sym typeface="Wingdings" pitchFamily="2" charset="2"/>
              </a:rPr>
              <a:t>-- ARM7EJ-S™,GSM, GPRS, Wi-Fi, Bluetooth BR/EDR/BLE, GPS, Audio codec, SD card connector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Intel </a:t>
            </a:r>
            <a:r>
              <a:rPr lang="en-US" b="1" dirty="0" err="1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Galelio</a:t>
            </a:r>
            <a:endParaRPr lang="en-US" dirty="0" smtClean="0">
              <a:latin typeface="Tahoma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Raspberry Pi  $49</a:t>
            </a:r>
          </a:p>
          <a:p>
            <a:pPr algn="just"/>
            <a:r>
              <a:rPr lang="en-US" dirty="0" smtClean="0">
                <a:latin typeface="Tahoma" pitchFamily="34" charset="0"/>
                <a:sym typeface="Wingdings" pitchFamily="2" charset="2"/>
              </a:rPr>
              <a:t>1GHz, Single-core CPU 512MB RAM  USB, 802.11Wifi , Bluetooth  and BLE.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Beaglebone</a:t>
            </a: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Series </a:t>
            </a:r>
            <a:r>
              <a:rPr lang="en-US" dirty="0" smtClean="0">
                <a:latin typeface="Tahoma" pitchFamily="34" charset="0"/>
                <a:sym typeface="Wingdings" pitchFamily="2" charset="2"/>
              </a:rPr>
              <a:t>$44</a:t>
            </a:r>
            <a:endParaRPr lang="en-US" b="1" dirty="0" smtClean="0">
              <a:solidFill>
                <a:srgbClr val="639ACE"/>
              </a:solidFill>
              <a:latin typeface="Tahoma" pitchFamily="34" charset="0"/>
              <a:sym typeface="Wingdings" pitchFamily="2" charset="2"/>
            </a:endParaRPr>
          </a:p>
          <a:p>
            <a:pPr algn="just"/>
            <a:r>
              <a:rPr lang="en-US" dirty="0" smtClean="0">
                <a:latin typeface="Tahoma" pitchFamily="34" charset="0"/>
                <a:sym typeface="Wingdings" pitchFamily="2" charset="2"/>
              </a:rPr>
              <a:t>AM3358 1GHz ARM® 	512MB 	4GB USB LAN</a:t>
            </a: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Project / </a:t>
            </a:r>
            <a:r>
              <a:rPr lang="en-US" sz="4000" b="1" dirty="0" err="1" smtClean="0">
                <a:solidFill>
                  <a:srgbClr val="639ACE"/>
                </a:solidFill>
                <a:latin typeface="Tahoma" pitchFamily="34" charset="0"/>
              </a:rPr>
              <a:t>IoT</a:t>
            </a: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 Platforms Available to work on 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676400"/>
            <a:ext cx="2362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Software  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sym typeface="Wingdings" pitchFamily="2" charset="2"/>
              </a:rPr>
              <a:t> Tools available from each of these and  use “</a:t>
            </a:r>
            <a:r>
              <a:rPr lang="en-US" sz="2000" dirty="0" err="1" smtClean="0">
                <a:latin typeface="Tahoma" pitchFamily="34" charset="0"/>
                <a:sym typeface="Wingdings" pitchFamily="2" charset="2"/>
              </a:rPr>
              <a:t>Arduino</a:t>
            </a:r>
            <a:r>
              <a:rPr lang="en-US" sz="2000" dirty="0" smtClean="0">
                <a:latin typeface="Tahoma" pitchFamily="34" charset="0"/>
                <a:sym typeface="Wingdings" pitchFamily="2" charset="2"/>
              </a:rPr>
              <a:t>" compatible HL language</a:t>
            </a:r>
          </a:p>
        </p:txBody>
      </p:sp>
      <p:pic>
        <p:nvPicPr>
          <p:cNvPr id="20" name="Picture 3" descr="D:\projects InHouse\Smart City lecture\LinkI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038600"/>
            <a:ext cx="2895600" cy="22822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33400" y="1905000"/>
            <a:ext cx="3276600" cy="4247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 LDR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 Temperature 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Motion, Gyro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Rotary Angle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IR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PIR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Barometer/Pressure 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 Humidity Sensor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Air Quality /Dust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Co2 Sensor 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Ultra sound sensors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 Speech Recognizer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 Gesture Sensor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  Touch Sensor</a:t>
            </a:r>
            <a:endParaRPr lang="en-US" dirty="0" smtClean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0668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Sensors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2770" name="Picture 2" descr="D:\projects InHouse\Smart City lecture\Senso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600200"/>
            <a:ext cx="4248150" cy="2743200"/>
          </a:xfrm>
          <a:prstGeom prst="rect">
            <a:avLst/>
          </a:prstGeom>
          <a:noFill/>
        </p:spPr>
      </p:pic>
      <p:pic>
        <p:nvPicPr>
          <p:cNvPr id="32771" name="Picture 3" descr="D:\projects InHouse\Smart City lecture\Sensor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886200"/>
            <a:ext cx="4705350" cy="263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 animBg="1"/>
      <p:bldP spid="218133" grpId="0"/>
      <p:bldP spid="218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i="1" dirty="0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33400" y="1905000"/>
            <a:ext cx="731520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https://www.hackster.io/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https://www.seeedstudio.com/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https://www.particle.io/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https://labs.mediatek.com/en/platform/linkit-one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39ACE"/>
                </a:solidFill>
                <a:latin typeface="Tahoma" pitchFamily="34" charset="0"/>
                <a:sym typeface="Wingdings" pitchFamily="2" charset="2"/>
              </a:rPr>
              <a:t>http://microbit.org/</a:t>
            </a:r>
            <a:endParaRPr lang="en-US" dirty="0" smtClean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3562350" y="171450"/>
            <a:ext cx="443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  <a:latin typeface="Copperplate Gothic Light" pitchFamily="34" charset="0"/>
              </a:rPr>
              <a:t>Presentation Topics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6548438"/>
            <a:ext cx="9144000" cy="309562"/>
            <a:chOff x="0" y="4125"/>
            <a:chExt cx="5760" cy="195"/>
          </a:xfrm>
        </p:grpSpPr>
        <p:pic>
          <p:nvPicPr>
            <p:cNvPr id="218136" name="Picture 24" descr="red cloth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25"/>
              <a:ext cx="5760" cy="195"/>
            </a:xfrm>
            <a:prstGeom prst="rect">
              <a:avLst/>
            </a:prstGeom>
            <a:noFill/>
          </p:spPr>
        </p:pic>
        <p:pic>
          <p:nvPicPr>
            <p:cNvPr id="218137" name="Picture 25" descr="grybar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28"/>
              <a:ext cx="5760" cy="48"/>
            </a:xfrm>
            <a:prstGeom prst="rect">
              <a:avLst/>
            </a:prstGeom>
            <a:noFill/>
          </p:spPr>
        </p:pic>
      </p:grp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228600" y="6583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www.eBrandz.com</a:t>
            </a:r>
          </a:p>
        </p:txBody>
      </p:sp>
      <p:pic>
        <p:nvPicPr>
          <p:cNvPr id="17" name="Picture 16" descr="logo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495"/>
            <a:ext cx="9144000" cy="1154639"/>
          </a:xfrm>
          <a:prstGeom prst="rect">
            <a:avLst/>
          </a:prstGeom>
        </p:spPr>
      </p:pic>
      <p:pic>
        <p:nvPicPr>
          <p:cNvPr id="21" name="Picture 20" descr="fo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4823"/>
            <a:ext cx="9144000" cy="3231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0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Developing Technologies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for Smart Cities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740" y="6564868"/>
            <a:ext cx="865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Phone: +91 937 310 1776   |   Email: project@smartcitytechnology.in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192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639ACE"/>
                </a:solidFill>
                <a:latin typeface="Tahoma" pitchFamily="34" charset="0"/>
              </a:rPr>
              <a:t>Project  Guidelines  available from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39AC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3794" name="Picture 2" descr="D:\projects InHouse\Smart City lecture\Phot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05200"/>
            <a:ext cx="3276600" cy="2801238"/>
          </a:xfrm>
          <a:prstGeom prst="rect">
            <a:avLst/>
          </a:prstGeom>
          <a:noFill/>
        </p:spPr>
      </p:pic>
      <p:pic>
        <p:nvPicPr>
          <p:cNvPr id="33795" name="Picture 3" descr="D:\projects InHouse\Smart City lecture\LinkI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429000"/>
            <a:ext cx="386715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805</Words>
  <Application>Microsoft Office PowerPoint</Application>
  <PresentationFormat>On-screen Show (4:3)</PresentationFormat>
  <Paragraphs>203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afd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prism-001</dc:creator>
  <cp:lastModifiedBy>PRISM</cp:lastModifiedBy>
  <cp:revision>367</cp:revision>
  <dcterms:created xsi:type="dcterms:W3CDTF">2013-03-30T10:49:56Z</dcterms:created>
  <dcterms:modified xsi:type="dcterms:W3CDTF">2017-12-01T13:47:45Z</dcterms:modified>
</cp:coreProperties>
</file>